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2" r:id="rId4"/>
    <p:sldId id="264" r:id="rId5"/>
    <p:sldId id="263" r:id="rId6"/>
    <p:sldId id="265" r:id="rId7"/>
    <p:sldId id="260" r:id="rId8"/>
    <p:sldId id="266" r:id="rId9"/>
    <p:sldId id="268" r:id="rId10"/>
    <p:sldId id="270" r:id="rId11"/>
    <p:sldId id="272" r:id="rId12"/>
    <p:sldId id="273" r:id="rId13"/>
    <p:sldId id="275" r:id="rId14"/>
    <p:sldId id="277" r:id="rId15"/>
    <p:sldId id="278"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74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A61015F-7CC6-4D0A-9D87-873EA4C304CC}"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5C68B11-C5A8-448C-8CE9-B1A273C79CFC}"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8/29/2022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l.ecgpedia.org/wiki/Hoofdpagina" TargetMode="External"/><Relationship Id="rId2" Type="http://schemas.openxmlformats.org/officeDocument/2006/relationships/hyperlink" Target="https://www.skillstat.com/tools/ecg-simula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Hartfalen en basisbeginselen ritmebeoordeling</a:t>
            </a:r>
          </a:p>
        </p:txBody>
      </p:sp>
      <p:sp>
        <p:nvSpPr>
          <p:cNvPr id="3" name="Ondertitel 2"/>
          <p:cNvSpPr>
            <a:spLocks noGrp="1"/>
          </p:cNvSpPr>
          <p:nvPr>
            <p:ph type="subTitle" idx="1"/>
          </p:nvPr>
        </p:nvSpPr>
        <p:spPr/>
        <p:txBody>
          <a:bodyPr/>
          <a:lstStyle/>
          <a:p>
            <a:r>
              <a:rPr lang="nl-NL" dirty="0"/>
              <a:t>60 min</a:t>
            </a:r>
          </a:p>
        </p:txBody>
      </p:sp>
    </p:spTree>
    <p:extLst>
      <p:ext uri="{BB962C8B-B14F-4D97-AF65-F5344CB8AC3E}">
        <p14:creationId xmlns:p14="http://schemas.microsoft.com/office/powerpoint/2010/main" val="44971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5751" y="294349"/>
            <a:ext cx="10157678" cy="1499616"/>
          </a:xfrm>
        </p:spPr>
        <p:txBody>
          <a:bodyPr/>
          <a:lstStyle/>
          <a:p>
            <a:r>
              <a:rPr lang="nl-NL" dirty="0"/>
              <a:t>Als een patiënt dit heeft, dan is er een infarct aan de gang</a:t>
            </a:r>
          </a:p>
        </p:txBody>
      </p:sp>
      <p:pic>
        <p:nvPicPr>
          <p:cNvPr id="4" name="Tijdelijke aanduiding voor inhoud 3"/>
          <p:cNvPicPr>
            <a:picLocks noGrp="1" noChangeAspect="1"/>
          </p:cNvPicPr>
          <p:nvPr>
            <p:ph idx="1"/>
          </p:nvPr>
        </p:nvPicPr>
        <p:blipFill rotWithShape="1">
          <a:blip r:embed="rId2"/>
          <a:srcRect l="650" t="10672" b="17763"/>
          <a:stretch/>
        </p:blipFill>
        <p:spPr>
          <a:xfrm>
            <a:off x="1445623" y="1793965"/>
            <a:ext cx="8715010" cy="4868091"/>
          </a:xfrm>
          <a:prstGeom prst="rect">
            <a:avLst/>
          </a:prstGeom>
        </p:spPr>
      </p:pic>
    </p:spTree>
    <p:extLst>
      <p:ext uri="{BB962C8B-B14F-4D97-AF65-F5344CB8AC3E}">
        <p14:creationId xmlns:p14="http://schemas.microsoft.com/office/powerpoint/2010/main" val="413987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3292" y="641551"/>
            <a:ext cx="8404457" cy="489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548895" y="5726484"/>
            <a:ext cx="1639857" cy="271013"/>
          </a:xfrm>
          <a:prstGeom prst="rect">
            <a:avLst/>
          </a:prstGeom>
        </p:spPr>
        <p:txBody>
          <a:bodyPr lIns="0" tIns="0" rIns="0" bIns="0"/>
          <a:lstStyle/>
          <a:p>
            <a:pPr>
              <a:defRPr/>
            </a:pPr>
            <a:r>
              <a:rPr lang="en-US" sz="1254" cap="small">
                <a:solidFill>
                  <a:srgbClr val="492551"/>
                </a:solidFill>
                <a:latin typeface="FrankRuehl"/>
              </a:rPr>
              <a:t>ecgOpedia.org</a:t>
            </a:r>
          </a:p>
          <a:p>
            <a:pPr algn="r">
              <a:defRPr/>
            </a:pPr>
            <a:r>
              <a:rPr lang="en-US" sz="386">
                <a:solidFill>
                  <a:srgbClr val="BC7E9D"/>
                </a:solidFill>
                <a:latin typeface="Georgia"/>
              </a:rPr>
              <a:t>part </a:t>
            </a:r>
            <a:r>
              <a:rPr lang="en-US" sz="386" i="1" spc="-48">
                <a:solidFill>
                  <a:srgbClr val="BC7E9D"/>
                </a:solidFill>
                <a:latin typeface="Arial"/>
              </a:rPr>
              <a:t>of</a:t>
            </a:r>
            <a:r>
              <a:rPr lang="en-US" sz="386">
                <a:solidFill>
                  <a:srgbClr val="BC7E9D"/>
                </a:solidFill>
                <a:latin typeface="Georgia"/>
              </a:rPr>
              <a:t> cardionnwortn.org</a:t>
            </a:r>
          </a:p>
        </p:txBody>
      </p:sp>
      <p:sp>
        <p:nvSpPr>
          <p:cNvPr id="54276" name="Rectangle 3"/>
          <p:cNvSpPr>
            <a:spLocks noChangeArrowheads="1"/>
          </p:cNvSpPr>
          <p:nvPr/>
        </p:nvSpPr>
        <p:spPr bwMode="auto">
          <a:xfrm>
            <a:off x="1859321" y="5773950"/>
            <a:ext cx="4689898"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nl-NL" sz="1254">
                <a:solidFill>
                  <a:srgbClr val="492551"/>
                </a:solidFill>
                <a:latin typeface="FrankRuehl"/>
              </a:rPr>
              <a:t>Courtesy ofW.G. de Voogt, MD, PhD, Amsterdam, The Netherlands</a:t>
            </a:r>
          </a:p>
        </p:txBody>
      </p:sp>
    </p:spTree>
    <p:extLst>
      <p:ext uri="{BB962C8B-B14F-4D97-AF65-F5344CB8AC3E}">
        <p14:creationId xmlns:p14="http://schemas.microsoft.com/office/powerpoint/2010/main" val="98143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8963" y="414182"/>
            <a:ext cx="7161929" cy="1499616"/>
          </a:xfrm>
        </p:spPr>
        <p:txBody>
          <a:bodyPr>
            <a:normAutofit fontScale="90000"/>
          </a:bodyPr>
          <a:lstStyle/>
          <a:p>
            <a:r>
              <a:rPr lang="nl-NL" dirty="0"/>
              <a:t>Als we nu een ritme moeten beoordelen</a:t>
            </a:r>
            <a:br>
              <a:rPr lang="nl-NL" dirty="0"/>
            </a:br>
            <a:r>
              <a:rPr lang="nl-NL" dirty="0"/>
              <a:t>gaan we als volgt te werk</a:t>
            </a:r>
          </a:p>
        </p:txBody>
      </p:sp>
      <p:sp>
        <p:nvSpPr>
          <p:cNvPr id="3" name="Tijdelijke aanduiding voor inhoud 2"/>
          <p:cNvSpPr>
            <a:spLocks noGrp="1"/>
          </p:cNvSpPr>
          <p:nvPr>
            <p:ph idx="1"/>
          </p:nvPr>
        </p:nvSpPr>
        <p:spPr>
          <a:xfrm>
            <a:off x="257774" y="2110958"/>
            <a:ext cx="3730752" cy="2330413"/>
          </a:xfrm>
        </p:spPr>
        <p:txBody>
          <a:bodyPr/>
          <a:lstStyle/>
          <a:p>
            <a:r>
              <a:rPr lang="nl-NL" dirty="0"/>
              <a:t>1) is er atriale activiteit:</a:t>
            </a:r>
            <a:br>
              <a:rPr lang="nl-NL" dirty="0"/>
            </a:br>
            <a:r>
              <a:rPr lang="nl-NL" dirty="0"/>
              <a:t>aanwezig 		ja/nee</a:t>
            </a:r>
            <a:br>
              <a:rPr lang="nl-NL" dirty="0"/>
            </a:br>
            <a:r>
              <a:rPr lang="nl-NL" dirty="0"/>
              <a:t>zijn de vormen identiek ja/nee</a:t>
            </a:r>
            <a:br>
              <a:rPr lang="nl-NL" dirty="0"/>
            </a:br>
            <a:r>
              <a:rPr lang="nl-NL" dirty="0"/>
              <a:t>P-P interval regelmatig ja/nee</a:t>
            </a:r>
            <a:br>
              <a:rPr lang="nl-NL" dirty="0"/>
            </a:br>
            <a:r>
              <a:rPr lang="nl-NL" dirty="0"/>
              <a:t>P-P frequentie</a:t>
            </a:r>
            <a:br>
              <a:rPr lang="nl-NL" dirty="0"/>
            </a:br>
            <a:r>
              <a:rPr lang="nl-NL" dirty="0"/>
              <a:t>PQ tijd</a:t>
            </a:r>
          </a:p>
        </p:txBody>
      </p:sp>
      <p:sp>
        <p:nvSpPr>
          <p:cNvPr id="4" name="Tekstvak 3"/>
          <p:cNvSpPr txBox="1"/>
          <p:nvPr/>
        </p:nvSpPr>
        <p:spPr>
          <a:xfrm>
            <a:off x="4145280" y="2110958"/>
            <a:ext cx="4389119" cy="2123658"/>
          </a:xfrm>
          <a:prstGeom prst="rect">
            <a:avLst/>
          </a:prstGeom>
          <a:noFill/>
        </p:spPr>
        <p:txBody>
          <a:bodyPr wrap="square" rtlCol="0">
            <a:spAutoFit/>
          </a:bodyPr>
          <a:lstStyle/>
          <a:p>
            <a:r>
              <a:rPr lang="nl-NL" sz="2200" dirty="0"/>
              <a:t>2) Is er ventriculaire activiteit:</a:t>
            </a:r>
            <a:br>
              <a:rPr lang="nl-NL" sz="2200" dirty="0"/>
            </a:br>
            <a:r>
              <a:rPr lang="nl-NL" sz="2200" dirty="0"/>
              <a:t>aanwezig 					ja/nee</a:t>
            </a:r>
            <a:br>
              <a:rPr lang="nl-NL" sz="2200" dirty="0"/>
            </a:br>
            <a:r>
              <a:rPr lang="nl-NL" sz="2200" dirty="0"/>
              <a:t>vormen identiek 			ja/nee</a:t>
            </a:r>
          </a:p>
          <a:p>
            <a:r>
              <a:rPr lang="nl-NL" sz="2200" dirty="0"/>
              <a:t>QRS-QRS interval regelmatig ja/nee</a:t>
            </a:r>
            <a:br>
              <a:rPr lang="nl-NL" sz="2200" dirty="0"/>
            </a:br>
            <a:r>
              <a:rPr lang="nl-NL" sz="2200" dirty="0"/>
              <a:t>QRS frequentie</a:t>
            </a:r>
            <a:br>
              <a:rPr lang="nl-NL" sz="2200" dirty="0"/>
            </a:br>
            <a:r>
              <a:rPr lang="nl-NL" sz="2200" dirty="0"/>
              <a:t>QRS tijd</a:t>
            </a:r>
          </a:p>
        </p:txBody>
      </p:sp>
      <p:sp>
        <p:nvSpPr>
          <p:cNvPr id="5" name="Tekstvak 4"/>
          <p:cNvSpPr txBox="1"/>
          <p:nvPr/>
        </p:nvSpPr>
        <p:spPr>
          <a:xfrm>
            <a:off x="8847909" y="1998980"/>
            <a:ext cx="2873829" cy="2800767"/>
          </a:xfrm>
          <a:prstGeom prst="rect">
            <a:avLst/>
          </a:prstGeom>
          <a:noFill/>
        </p:spPr>
        <p:txBody>
          <a:bodyPr wrap="square" rtlCol="0">
            <a:spAutoFit/>
          </a:bodyPr>
          <a:lstStyle/>
          <a:p>
            <a:r>
              <a:rPr lang="nl-NL" sz="2200" dirty="0"/>
              <a:t>3) Is er ectopische activiteit (een extra slag of tussendoor slag m.a.w. een afwijkende activiteit)</a:t>
            </a:r>
          </a:p>
          <a:p>
            <a:r>
              <a:rPr lang="nl-NL" sz="2200" dirty="0"/>
              <a:t>Atriaal	 		ja/nee</a:t>
            </a:r>
            <a:br>
              <a:rPr lang="nl-NL" sz="2200" dirty="0"/>
            </a:br>
            <a:r>
              <a:rPr lang="nl-NL" sz="2200" dirty="0"/>
              <a:t>AV </a:t>
            </a:r>
            <a:r>
              <a:rPr lang="nl-NL" sz="2200" dirty="0" err="1"/>
              <a:t>junctional</a:t>
            </a:r>
            <a:r>
              <a:rPr lang="nl-NL" sz="2200" dirty="0"/>
              <a:t> 	ja/nee</a:t>
            </a:r>
            <a:br>
              <a:rPr lang="nl-NL" sz="2200" dirty="0"/>
            </a:br>
            <a:r>
              <a:rPr lang="nl-NL" sz="2200" dirty="0"/>
              <a:t>ventriculair 		ja/nee</a:t>
            </a:r>
          </a:p>
        </p:txBody>
      </p:sp>
      <p:pic>
        <p:nvPicPr>
          <p:cNvPr id="6" name="Picture 2"/>
          <p:cNvPicPr>
            <a:picLocks noChangeAspect="1"/>
          </p:cNvPicPr>
          <p:nvPr/>
        </p:nvPicPr>
        <p:blipFill rotWithShape="1">
          <a:blip r:embed="rId2">
            <a:extLst>
              <a:ext uri="{28A0092B-C50C-407E-A947-70E740481C1C}">
                <a14:useLocalDpi xmlns:a14="http://schemas.microsoft.com/office/drawing/2010/main" val="0"/>
              </a:ext>
            </a:extLst>
          </a:blip>
          <a:srcRect t="34499"/>
          <a:stretch/>
        </p:blipFill>
        <p:spPr bwMode="auto">
          <a:xfrm>
            <a:off x="582926" y="4260742"/>
            <a:ext cx="8343360" cy="231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3"/>
          <a:stretch>
            <a:fillRect/>
          </a:stretch>
        </p:blipFill>
        <p:spPr>
          <a:xfrm>
            <a:off x="8441505" y="131540"/>
            <a:ext cx="3407959" cy="1585097"/>
          </a:xfrm>
          <a:prstGeom prst="rect">
            <a:avLst/>
          </a:prstGeom>
        </p:spPr>
      </p:pic>
    </p:spTree>
    <p:extLst>
      <p:ext uri="{BB962C8B-B14F-4D97-AF65-F5344CB8AC3E}">
        <p14:creationId xmlns:p14="http://schemas.microsoft.com/office/powerpoint/2010/main" val="319118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4209" t="48024" r="4071" b="23179"/>
          <a:stretch/>
        </p:blipFill>
        <p:spPr>
          <a:xfrm>
            <a:off x="1846218" y="139336"/>
            <a:ext cx="8395062" cy="1976847"/>
          </a:xfrm>
          <a:prstGeom prst="rect">
            <a:avLst/>
          </a:prstGeom>
        </p:spPr>
      </p:pic>
      <p:sp>
        <p:nvSpPr>
          <p:cNvPr id="5" name="Tijdelijke aanduiding voor inhoud 2"/>
          <p:cNvSpPr txBox="1">
            <a:spLocks/>
          </p:cNvSpPr>
          <p:nvPr/>
        </p:nvSpPr>
        <p:spPr>
          <a:xfrm>
            <a:off x="257774" y="2110958"/>
            <a:ext cx="3730752" cy="233041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a:t>1) is er atriale activiteit:</a:t>
            </a:r>
            <a:br>
              <a:rPr lang="nl-NL" dirty="0"/>
            </a:br>
            <a:r>
              <a:rPr lang="nl-NL" dirty="0"/>
              <a:t>aanwezig 		ja/nee</a:t>
            </a:r>
            <a:br>
              <a:rPr lang="nl-NL" dirty="0"/>
            </a:br>
            <a:r>
              <a:rPr lang="nl-NL" dirty="0"/>
              <a:t>zijn de vormen identiek ja/nee</a:t>
            </a:r>
            <a:br>
              <a:rPr lang="nl-NL" dirty="0"/>
            </a:br>
            <a:r>
              <a:rPr lang="nl-NL" dirty="0"/>
              <a:t>P-P interval regelmatig ja/nee</a:t>
            </a:r>
            <a:br>
              <a:rPr lang="nl-NL" dirty="0"/>
            </a:br>
            <a:r>
              <a:rPr lang="nl-NL" dirty="0"/>
              <a:t>P-P frequentie</a:t>
            </a:r>
            <a:br>
              <a:rPr lang="nl-NL" dirty="0"/>
            </a:br>
            <a:r>
              <a:rPr lang="nl-NL" dirty="0"/>
              <a:t>PQ tijd</a:t>
            </a:r>
          </a:p>
        </p:txBody>
      </p:sp>
      <p:sp>
        <p:nvSpPr>
          <p:cNvPr id="6" name="Tekstvak 5"/>
          <p:cNvSpPr txBox="1"/>
          <p:nvPr/>
        </p:nvSpPr>
        <p:spPr>
          <a:xfrm>
            <a:off x="4145280" y="2110958"/>
            <a:ext cx="4389119" cy="2123658"/>
          </a:xfrm>
          <a:prstGeom prst="rect">
            <a:avLst/>
          </a:prstGeom>
          <a:noFill/>
        </p:spPr>
        <p:txBody>
          <a:bodyPr wrap="square" rtlCol="0">
            <a:spAutoFit/>
          </a:bodyPr>
          <a:lstStyle/>
          <a:p>
            <a:r>
              <a:rPr lang="nl-NL" sz="2200" dirty="0"/>
              <a:t>2) Is er ventriculaire activiteit:</a:t>
            </a:r>
            <a:br>
              <a:rPr lang="nl-NL" sz="2200" dirty="0"/>
            </a:br>
            <a:r>
              <a:rPr lang="nl-NL" sz="2200" dirty="0"/>
              <a:t>aanwezig 					ja/nee</a:t>
            </a:r>
            <a:br>
              <a:rPr lang="nl-NL" sz="2200" dirty="0"/>
            </a:br>
            <a:r>
              <a:rPr lang="nl-NL" sz="2200" dirty="0"/>
              <a:t>vormen identiek 			ja/nee</a:t>
            </a:r>
          </a:p>
          <a:p>
            <a:r>
              <a:rPr lang="nl-NL" sz="2200" dirty="0"/>
              <a:t>QRS-QRS interval regelmatig ja/nee</a:t>
            </a:r>
            <a:br>
              <a:rPr lang="nl-NL" sz="2200" dirty="0"/>
            </a:br>
            <a:r>
              <a:rPr lang="nl-NL" sz="2200" dirty="0"/>
              <a:t>QRS frequentie</a:t>
            </a:r>
            <a:br>
              <a:rPr lang="nl-NL" sz="2200" dirty="0"/>
            </a:br>
            <a:r>
              <a:rPr lang="nl-NL" sz="2200" dirty="0"/>
              <a:t>QRS tijd</a:t>
            </a:r>
          </a:p>
        </p:txBody>
      </p:sp>
      <p:sp>
        <p:nvSpPr>
          <p:cNvPr id="7" name="Tekstvak 6"/>
          <p:cNvSpPr txBox="1"/>
          <p:nvPr/>
        </p:nvSpPr>
        <p:spPr>
          <a:xfrm>
            <a:off x="8847909" y="1998980"/>
            <a:ext cx="2873829" cy="2800767"/>
          </a:xfrm>
          <a:prstGeom prst="rect">
            <a:avLst/>
          </a:prstGeom>
          <a:noFill/>
        </p:spPr>
        <p:txBody>
          <a:bodyPr wrap="square" rtlCol="0">
            <a:spAutoFit/>
          </a:bodyPr>
          <a:lstStyle/>
          <a:p>
            <a:r>
              <a:rPr lang="nl-NL" sz="2200" dirty="0"/>
              <a:t>3) Is er ectopische activiteit (een extra slag of tussendoor slag </a:t>
            </a:r>
            <a:r>
              <a:rPr lang="nl-NL" sz="2200" dirty="0" err="1"/>
              <a:t>maw</a:t>
            </a:r>
            <a:r>
              <a:rPr lang="nl-NL" sz="2200" dirty="0"/>
              <a:t> een afwijkende activiteit)</a:t>
            </a:r>
          </a:p>
          <a:p>
            <a:r>
              <a:rPr lang="nl-NL" sz="2200" dirty="0"/>
              <a:t>Atriaal	 		ja/nee</a:t>
            </a:r>
            <a:br>
              <a:rPr lang="nl-NL" sz="2200" dirty="0"/>
            </a:br>
            <a:r>
              <a:rPr lang="nl-NL" sz="2200" dirty="0"/>
              <a:t>AV </a:t>
            </a:r>
            <a:r>
              <a:rPr lang="nl-NL" sz="2200" dirty="0" err="1"/>
              <a:t>junctional</a:t>
            </a:r>
            <a:r>
              <a:rPr lang="nl-NL" sz="2200" dirty="0"/>
              <a:t> 	ja/nee</a:t>
            </a:r>
            <a:br>
              <a:rPr lang="nl-NL" sz="2200" dirty="0"/>
            </a:br>
            <a:r>
              <a:rPr lang="nl-NL" sz="2200" dirty="0"/>
              <a:t>ventriculair 		ja/nee</a:t>
            </a:r>
          </a:p>
        </p:txBody>
      </p:sp>
      <p:pic>
        <p:nvPicPr>
          <p:cNvPr id="8" name="Afbeelding 7"/>
          <p:cNvPicPr>
            <a:picLocks noChangeAspect="1"/>
          </p:cNvPicPr>
          <p:nvPr/>
        </p:nvPicPr>
        <p:blipFill rotWithShape="1">
          <a:blip r:embed="rId3"/>
          <a:srcRect l="-10588" t="9463" r="-1" b="19818"/>
          <a:stretch/>
        </p:blipFill>
        <p:spPr>
          <a:xfrm>
            <a:off x="1019438" y="1791361"/>
            <a:ext cx="7599549" cy="3821938"/>
          </a:xfrm>
          <a:prstGeom prst="rect">
            <a:avLst/>
          </a:prstGeom>
        </p:spPr>
      </p:pic>
      <p:sp>
        <p:nvSpPr>
          <p:cNvPr id="2" name="Tekstvak 1">
            <a:extLst>
              <a:ext uri="{FF2B5EF4-FFF2-40B4-BE49-F238E27FC236}">
                <a16:creationId xmlns:a16="http://schemas.microsoft.com/office/drawing/2014/main" id="{D42A4AD9-6B19-B666-58C2-FC464F9130E3}"/>
              </a:ext>
            </a:extLst>
          </p:cNvPr>
          <p:cNvSpPr txBox="1"/>
          <p:nvPr/>
        </p:nvSpPr>
        <p:spPr>
          <a:xfrm>
            <a:off x="937482" y="5936777"/>
            <a:ext cx="9303798" cy="646331"/>
          </a:xfrm>
          <a:prstGeom prst="rect">
            <a:avLst/>
          </a:prstGeom>
          <a:noFill/>
        </p:spPr>
        <p:txBody>
          <a:bodyPr wrap="square" rtlCol="0">
            <a:spAutoFit/>
          </a:bodyPr>
          <a:lstStyle/>
          <a:p>
            <a:r>
              <a:rPr lang="nl-NL" dirty="0"/>
              <a:t>Dit hoef je niet te kunnen. Is ter illustratie zodat je een idee hebt wat een cardioloog of gespecialiseerd </a:t>
            </a:r>
            <a:r>
              <a:rPr lang="nl-NL" dirty="0" err="1"/>
              <a:t>vpk</a:t>
            </a:r>
            <a:r>
              <a:rPr lang="nl-NL" dirty="0"/>
              <a:t> leert tijdens haar/zijn opleiding. </a:t>
            </a:r>
          </a:p>
        </p:txBody>
      </p:sp>
    </p:spTree>
    <p:extLst>
      <p:ext uri="{BB962C8B-B14F-4D97-AF65-F5344CB8AC3E}">
        <p14:creationId xmlns:p14="http://schemas.microsoft.com/office/powerpoint/2010/main" val="12980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27478" b="46549"/>
          <a:stretch/>
        </p:blipFill>
        <p:spPr>
          <a:xfrm>
            <a:off x="358179" y="444137"/>
            <a:ext cx="11610513" cy="1698171"/>
          </a:xfrm>
          <a:prstGeom prst="rect">
            <a:avLst/>
          </a:prstGeom>
        </p:spPr>
      </p:pic>
      <p:sp>
        <p:nvSpPr>
          <p:cNvPr id="5" name="Tijdelijke aanduiding voor inhoud 2"/>
          <p:cNvSpPr txBox="1">
            <a:spLocks/>
          </p:cNvSpPr>
          <p:nvPr/>
        </p:nvSpPr>
        <p:spPr>
          <a:xfrm>
            <a:off x="257774" y="2110958"/>
            <a:ext cx="3730752" cy="233041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a:t>1) is er atriale activiteit:</a:t>
            </a:r>
            <a:br>
              <a:rPr lang="nl-NL" dirty="0"/>
            </a:br>
            <a:r>
              <a:rPr lang="nl-NL" dirty="0"/>
              <a:t>aanwezig 		ja/nee</a:t>
            </a:r>
            <a:br>
              <a:rPr lang="nl-NL" dirty="0"/>
            </a:br>
            <a:r>
              <a:rPr lang="nl-NL" dirty="0"/>
              <a:t>zijn de vormen identiek ja/nee</a:t>
            </a:r>
            <a:br>
              <a:rPr lang="nl-NL" dirty="0"/>
            </a:br>
            <a:r>
              <a:rPr lang="nl-NL" dirty="0"/>
              <a:t>P-P interval regelmatig ja/nee</a:t>
            </a:r>
            <a:br>
              <a:rPr lang="nl-NL" dirty="0"/>
            </a:br>
            <a:r>
              <a:rPr lang="nl-NL" dirty="0"/>
              <a:t>P-P frequentie</a:t>
            </a:r>
            <a:br>
              <a:rPr lang="nl-NL" dirty="0"/>
            </a:br>
            <a:r>
              <a:rPr lang="nl-NL" dirty="0"/>
              <a:t>PQ tijd</a:t>
            </a:r>
          </a:p>
        </p:txBody>
      </p:sp>
      <p:sp>
        <p:nvSpPr>
          <p:cNvPr id="6" name="Tekstvak 5"/>
          <p:cNvSpPr txBox="1"/>
          <p:nvPr/>
        </p:nvSpPr>
        <p:spPr>
          <a:xfrm>
            <a:off x="3968875" y="2142308"/>
            <a:ext cx="4389119" cy="2123658"/>
          </a:xfrm>
          <a:prstGeom prst="rect">
            <a:avLst/>
          </a:prstGeom>
          <a:noFill/>
        </p:spPr>
        <p:txBody>
          <a:bodyPr wrap="square" rtlCol="0">
            <a:spAutoFit/>
          </a:bodyPr>
          <a:lstStyle/>
          <a:p>
            <a:r>
              <a:rPr lang="nl-NL" sz="2200" dirty="0"/>
              <a:t>2) Is er ventriculaire activiteit:</a:t>
            </a:r>
            <a:br>
              <a:rPr lang="nl-NL" sz="2200" dirty="0"/>
            </a:br>
            <a:r>
              <a:rPr lang="nl-NL" sz="2200" dirty="0"/>
              <a:t>aanwezig 					ja/nee</a:t>
            </a:r>
            <a:br>
              <a:rPr lang="nl-NL" sz="2200" dirty="0"/>
            </a:br>
            <a:r>
              <a:rPr lang="nl-NL" sz="2200" dirty="0"/>
              <a:t>vormen identiek 			ja/nee</a:t>
            </a:r>
          </a:p>
          <a:p>
            <a:r>
              <a:rPr lang="nl-NL" sz="2200" dirty="0"/>
              <a:t>QRS-QRS interval regelmatig ja/nee</a:t>
            </a:r>
            <a:br>
              <a:rPr lang="nl-NL" sz="2200" dirty="0"/>
            </a:br>
            <a:r>
              <a:rPr lang="nl-NL" sz="2200" dirty="0"/>
              <a:t>QRS frequentie</a:t>
            </a:r>
            <a:br>
              <a:rPr lang="nl-NL" sz="2200" dirty="0"/>
            </a:br>
            <a:r>
              <a:rPr lang="nl-NL" sz="2200" dirty="0"/>
              <a:t>QRS tijd</a:t>
            </a:r>
          </a:p>
        </p:txBody>
      </p:sp>
      <p:sp>
        <p:nvSpPr>
          <p:cNvPr id="7" name="Tekstvak 6"/>
          <p:cNvSpPr txBox="1"/>
          <p:nvPr/>
        </p:nvSpPr>
        <p:spPr>
          <a:xfrm>
            <a:off x="8847909" y="1998980"/>
            <a:ext cx="2873829" cy="2800767"/>
          </a:xfrm>
          <a:prstGeom prst="rect">
            <a:avLst/>
          </a:prstGeom>
          <a:noFill/>
        </p:spPr>
        <p:txBody>
          <a:bodyPr wrap="square" rtlCol="0">
            <a:spAutoFit/>
          </a:bodyPr>
          <a:lstStyle/>
          <a:p>
            <a:r>
              <a:rPr lang="nl-NL" sz="2200" dirty="0"/>
              <a:t>3) Is er ectopische activiteit (een extra slag of tussendoor slag </a:t>
            </a:r>
            <a:r>
              <a:rPr lang="nl-NL" sz="2200" dirty="0" err="1"/>
              <a:t>maw</a:t>
            </a:r>
            <a:r>
              <a:rPr lang="nl-NL" sz="2200" dirty="0"/>
              <a:t> een afwijkende activiteit)</a:t>
            </a:r>
          </a:p>
          <a:p>
            <a:r>
              <a:rPr lang="nl-NL" sz="2200" dirty="0"/>
              <a:t>Atriaal	 		ja/nee</a:t>
            </a:r>
            <a:br>
              <a:rPr lang="nl-NL" sz="2200" dirty="0"/>
            </a:br>
            <a:r>
              <a:rPr lang="nl-NL" sz="2200" dirty="0"/>
              <a:t>AV </a:t>
            </a:r>
            <a:r>
              <a:rPr lang="nl-NL" sz="2200" dirty="0" err="1"/>
              <a:t>junctional</a:t>
            </a:r>
            <a:r>
              <a:rPr lang="nl-NL" sz="2200" dirty="0"/>
              <a:t> 	ja/nee</a:t>
            </a:r>
            <a:br>
              <a:rPr lang="nl-NL" sz="2200" dirty="0"/>
            </a:br>
            <a:r>
              <a:rPr lang="nl-NL" sz="2200" dirty="0"/>
              <a:t>ventriculair 		ja/nee</a:t>
            </a:r>
          </a:p>
        </p:txBody>
      </p:sp>
      <p:pic>
        <p:nvPicPr>
          <p:cNvPr id="2" name="Tijdelijke aanduiding voor inhoud 1"/>
          <p:cNvPicPr>
            <a:picLocks noGrp="1" noChangeAspect="1"/>
          </p:cNvPicPr>
          <p:nvPr>
            <p:ph idx="1"/>
          </p:nvPr>
        </p:nvPicPr>
        <p:blipFill rotWithShape="1">
          <a:blip r:embed="rId3"/>
          <a:srcRect t="3165" r="17693" b="35673"/>
          <a:stretch/>
        </p:blipFill>
        <p:spPr>
          <a:xfrm>
            <a:off x="1819743" y="2351314"/>
            <a:ext cx="8199702" cy="3431178"/>
          </a:xfrm>
          <a:prstGeom prst="rect">
            <a:avLst/>
          </a:prstGeom>
        </p:spPr>
      </p:pic>
    </p:spTree>
    <p:extLst>
      <p:ext uri="{BB962C8B-B14F-4D97-AF65-F5344CB8AC3E}">
        <p14:creationId xmlns:p14="http://schemas.microsoft.com/office/powerpoint/2010/main" val="14572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5096" t="38939" r="3786" b="34550"/>
          <a:stretch/>
        </p:blipFill>
        <p:spPr>
          <a:xfrm>
            <a:off x="2166980" y="294435"/>
            <a:ext cx="7707085" cy="1262743"/>
          </a:xfrm>
          <a:prstGeom prst="rect">
            <a:avLst/>
          </a:prstGeom>
        </p:spPr>
      </p:pic>
      <p:pic>
        <p:nvPicPr>
          <p:cNvPr id="5" name="Afbeelding 4"/>
          <p:cNvPicPr>
            <a:picLocks noChangeAspect="1"/>
          </p:cNvPicPr>
          <p:nvPr/>
        </p:nvPicPr>
        <p:blipFill rotWithShape="1">
          <a:blip r:embed="rId3"/>
          <a:srcRect t="7148" b="17902"/>
          <a:stretch/>
        </p:blipFill>
        <p:spPr>
          <a:xfrm>
            <a:off x="1664690" y="2081349"/>
            <a:ext cx="8438947" cy="3561805"/>
          </a:xfrm>
          <a:prstGeom prst="rect">
            <a:avLst/>
          </a:prstGeom>
        </p:spPr>
      </p:pic>
    </p:spTree>
    <p:extLst>
      <p:ext uri="{BB962C8B-B14F-4D97-AF65-F5344CB8AC3E}">
        <p14:creationId xmlns:p14="http://schemas.microsoft.com/office/powerpoint/2010/main" val="49472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 extra informatie, of oefenmateriaal</a:t>
            </a:r>
          </a:p>
        </p:txBody>
      </p:sp>
      <p:sp>
        <p:nvSpPr>
          <p:cNvPr id="3" name="Tijdelijke aanduiding voor inhoud 2"/>
          <p:cNvSpPr>
            <a:spLocks noGrp="1"/>
          </p:cNvSpPr>
          <p:nvPr>
            <p:ph idx="1"/>
          </p:nvPr>
        </p:nvSpPr>
        <p:spPr/>
        <p:txBody>
          <a:bodyPr/>
          <a:lstStyle/>
          <a:p>
            <a:r>
              <a:rPr lang="nl-NL" dirty="0">
                <a:hlinkClick r:id="rId2"/>
              </a:rPr>
              <a:t>https://www.skillstat.com/tools/ecg-simulator</a:t>
            </a:r>
            <a:endParaRPr lang="nl-NL" dirty="0"/>
          </a:p>
          <a:p>
            <a:r>
              <a:rPr lang="nl-NL" dirty="0">
                <a:hlinkClick r:id="rId3"/>
              </a:rPr>
              <a:t>https://nl.ecgpedia.org/wiki/Hoofdpagina</a:t>
            </a:r>
            <a:endParaRPr lang="nl-NL" dirty="0"/>
          </a:p>
          <a:p>
            <a:endParaRPr lang="nl-NL" dirty="0"/>
          </a:p>
          <a:p>
            <a:endParaRPr lang="nl-NL" dirty="0"/>
          </a:p>
          <a:p>
            <a:endParaRPr lang="nl-NL" dirty="0"/>
          </a:p>
          <a:p>
            <a:r>
              <a:rPr lang="nl-NL" dirty="0"/>
              <a:t>Bronnen: aantekeningen en lesmateriaal: </a:t>
            </a:r>
            <a:r>
              <a:rPr lang="nl-NL" dirty="0" err="1"/>
              <a:t>Arjaan</a:t>
            </a:r>
            <a:r>
              <a:rPr lang="nl-NL" dirty="0"/>
              <a:t> Korpershoek Nieuwegein 2015</a:t>
            </a:r>
            <a:br>
              <a:rPr lang="nl-NL" dirty="0"/>
            </a:br>
            <a:endParaRPr lang="nl-NL" dirty="0"/>
          </a:p>
          <a:p>
            <a:endParaRPr lang="nl-NL" dirty="0"/>
          </a:p>
          <a:p>
            <a:endParaRPr lang="nl-NL" dirty="0"/>
          </a:p>
        </p:txBody>
      </p:sp>
    </p:spTree>
    <p:extLst>
      <p:ext uri="{BB962C8B-B14F-4D97-AF65-F5344CB8AC3E}">
        <p14:creationId xmlns:p14="http://schemas.microsoft.com/office/powerpoint/2010/main" val="209376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van deze les</a:t>
            </a:r>
          </a:p>
        </p:txBody>
      </p:sp>
      <p:sp>
        <p:nvSpPr>
          <p:cNvPr id="3" name="Tijdelijke aanduiding voor inhoud 2"/>
          <p:cNvSpPr>
            <a:spLocks noGrp="1"/>
          </p:cNvSpPr>
          <p:nvPr>
            <p:ph idx="1"/>
          </p:nvPr>
        </p:nvSpPr>
        <p:spPr/>
        <p:txBody>
          <a:bodyPr/>
          <a:lstStyle/>
          <a:p>
            <a:r>
              <a:rPr lang="nl-NL" dirty="0"/>
              <a:t>Aan het einde van deze les kan de student:</a:t>
            </a:r>
            <a:br>
              <a:rPr lang="nl-NL" dirty="0"/>
            </a:br>
            <a:br>
              <a:rPr lang="nl-NL" dirty="0"/>
            </a:br>
            <a:r>
              <a:rPr lang="nl-NL" dirty="0"/>
              <a:t>een samenvatting geven over de verschillende vormen van hartfalen</a:t>
            </a:r>
          </a:p>
          <a:p>
            <a:r>
              <a:rPr lang="nl-NL" dirty="0"/>
              <a:t>een hartritme ontleden naar samentrekken/ontspanning van het hart</a:t>
            </a:r>
            <a:br>
              <a:rPr lang="nl-NL" dirty="0"/>
            </a:br>
            <a:r>
              <a:rPr lang="nl-NL" dirty="0"/>
              <a:t>de basis beginselen van ritme analyse vertellen en deze toepassen.</a:t>
            </a:r>
            <a:br>
              <a:rPr lang="nl-NL" dirty="0"/>
            </a:br>
            <a:r>
              <a:rPr lang="nl-NL" dirty="0"/>
              <a:t>Je sinusritme, AF, VF, infarct op ECG hebben gezien</a:t>
            </a:r>
            <a:br>
              <a:rPr lang="nl-NL" dirty="0"/>
            </a:br>
            <a:endParaRPr lang="nl-NL" dirty="0"/>
          </a:p>
        </p:txBody>
      </p:sp>
    </p:spTree>
    <p:extLst>
      <p:ext uri="{BB962C8B-B14F-4D97-AF65-F5344CB8AC3E}">
        <p14:creationId xmlns:p14="http://schemas.microsoft.com/office/powerpoint/2010/main" val="88041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Hartfalen =</a:t>
            </a:r>
          </a:p>
        </p:txBody>
      </p:sp>
      <p:sp>
        <p:nvSpPr>
          <p:cNvPr id="3" name="Tijdelijke aanduiding voor inhoud 2"/>
          <p:cNvSpPr>
            <a:spLocks noGrp="1"/>
          </p:cNvSpPr>
          <p:nvPr>
            <p:ph idx="1"/>
          </p:nvPr>
        </p:nvSpPr>
        <p:spPr/>
        <p:txBody>
          <a:bodyPr/>
          <a:lstStyle/>
          <a:p>
            <a:r>
              <a:rPr lang="nl-NL" dirty="0"/>
              <a:t>Als de normale functie van het hart is aangetast. Dit kan door een infarct zijn of een hartziekte.</a:t>
            </a:r>
          </a:p>
          <a:p>
            <a:r>
              <a:rPr lang="nl-NL" dirty="0"/>
              <a:t>Je hebt linker en rechterhartfalen. Ze komen eigenlijk altijd beide voor, maar je kan initieel wel kijken waar het probleem is begonnen.</a:t>
            </a:r>
            <a:br>
              <a:rPr lang="nl-NL" dirty="0"/>
            </a:br>
            <a:br>
              <a:rPr lang="nl-NL" dirty="0"/>
            </a:br>
            <a:r>
              <a:rPr lang="nl-NL" dirty="0"/>
              <a:t>Hartfalen kan worden onderverdeeld in:</a:t>
            </a:r>
            <a:br>
              <a:rPr lang="nl-NL" dirty="0"/>
            </a:br>
            <a:r>
              <a:rPr lang="nl-NL" dirty="0"/>
              <a:t>NYHA (New York </a:t>
            </a:r>
            <a:r>
              <a:rPr lang="nl-NL" dirty="0" err="1"/>
              <a:t>Heart</a:t>
            </a:r>
            <a:r>
              <a:rPr lang="nl-NL" dirty="0"/>
              <a:t> Association) </a:t>
            </a:r>
            <a:r>
              <a:rPr lang="nl-NL" dirty="0" err="1"/>
              <a:t>klassificatie</a:t>
            </a:r>
            <a:br>
              <a:rPr lang="nl-NL" dirty="0"/>
            </a:br>
            <a:r>
              <a:rPr lang="nl-NL" dirty="0"/>
              <a:t>1 geen klachten</a:t>
            </a:r>
            <a:br>
              <a:rPr lang="nl-NL" dirty="0"/>
            </a:br>
            <a:r>
              <a:rPr lang="nl-NL" dirty="0"/>
              <a:t>II klachten bij zware inspanning</a:t>
            </a:r>
            <a:br>
              <a:rPr lang="nl-NL" dirty="0"/>
            </a:br>
            <a:r>
              <a:rPr lang="nl-NL" dirty="0"/>
              <a:t>III klachten bij lichte inspanning</a:t>
            </a:r>
            <a:br>
              <a:rPr lang="nl-NL" dirty="0"/>
            </a:br>
            <a:r>
              <a:rPr lang="nl-NL" dirty="0"/>
              <a:t>IV klachten in rust</a:t>
            </a:r>
            <a:br>
              <a:rPr lang="nl-NL" dirty="0"/>
            </a:br>
            <a:endParaRPr lang="nl-NL" dirty="0"/>
          </a:p>
        </p:txBody>
      </p:sp>
    </p:spTree>
    <p:extLst>
      <p:ext uri="{BB962C8B-B14F-4D97-AF65-F5344CB8AC3E}">
        <p14:creationId xmlns:p14="http://schemas.microsoft.com/office/powerpoint/2010/main" val="422001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Decompensatio</a:t>
            </a:r>
            <a:r>
              <a:rPr lang="nl-NL" dirty="0"/>
              <a:t> cordis</a:t>
            </a:r>
          </a:p>
        </p:txBody>
      </p:sp>
      <p:sp>
        <p:nvSpPr>
          <p:cNvPr id="3" name="Tijdelijke aanduiding voor inhoud 2"/>
          <p:cNvSpPr>
            <a:spLocks noGrp="1"/>
          </p:cNvSpPr>
          <p:nvPr>
            <p:ph idx="1"/>
          </p:nvPr>
        </p:nvSpPr>
        <p:spPr/>
        <p:txBody>
          <a:bodyPr>
            <a:normAutofit lnSpcReduction="10000"/>
          </a:bodyPr>
          <a:lstStyle/>
          <a:p>
            <a:r>
              <a:rPr lang="nl-NL" dirty="0"/>
              <a:t>De </a:t>
            </a:r>
            <a:r>
              <a:rPr lang="nl-NL" dirty="0" err="1"/>
              <a:t>patient</a:t>
            </a:r>
            <a:r>
              <a:rPr lang="nl-NL" dirty="0"/>
              <a:t> zal aangeven benauwd te zijn dit kan variëren in ernst, zich vermoeid te voelen, klagen over prikkelhoest, kan roze sputum opgeven, kan niet meer platliggen.</a:t>
            </a:r>
            <a:br>
              <a:rPr lang="nl-NL" dirty="0"/>
            </a:br>
            <a:br>
              <a:rPr lang="nl-NL" dirty="0"/>
            </a:br>
            <a:r>
              <a:rPr lang="nl-NL" dirty="0"/>
              <a:t>Wat gebeurt er in het hart/longen</a:t>
            </a:r>
            <a:br>
              <a:rPr lang="nl-NL" dirty="0"/>
            </a:br>
            <a:r>
              <a:rPr lang="nl-NL" dirty="0"/>
              <a:t>Als er om een grote verscheidenheid van oorzaken een pompfunctiestoornis in het myocard ontstaat, dan noemen we dit </a:t>
            </a:r>
            <a:r>
              <a:rPr lang="nl-NL" dirty="0" err="1"/>
              <a:t>decompensatio</a:t>
            </a:r>
            <a:r>
              <a:rPr lang="nl-NL" dirty="0"/>
              <a:t> cordis. Er moet z.s.m. een bepaling van de ernst van de benauwdheid komen</a:t>
            </a:r>
            <a:br>
              <a:rPr lang="nl-NL" dirty="0"/>
            </a:br>
            <a:br>
              <a:rPr lang="nl-NL" dirty="0"/>
            </a:br>
            <a:r>
              <a:rPr lang="nl-NL" dirty="0"/>
              <a:t>Wat valt er allemaal onder de grote verscheidenheid? </a:t>
            </a:r>
            <a:br>
              <a:rPr lang="nl-NL" dirty="0"/>
            </a:br>
            <a:r>
              <a:rPr lang="nl-NL" dirty="0"/>
              <a:t>Je moet dan denken van een infarct (sommige delen van hart knijpen niet goed meer samen), infectie, tot en met een overbelasting van hele metabolisme (aortaklepvernauwing, hypertensie, cardiomyopathie). </a:t>
            </a:r>
          </a:p>
          <a:p>
            <a:r>
              <a:rPr lang="nl-NL" dirty="0"/>
              <a:t>Dit is onder te verdelen in linker en rechter </a:t>
            </a:r>
            <a:r>
              <a:rPr lang="nl-NL" dirty="0" err="1"/>
              <a:t>decompensatio</a:t>
            </a:r>
            <a:endParaRPr lang="nl-NL" dirty="0"/>
          </a:p>
        </p:txBody>
      </p:sp>
    </p:spTree>
    <p:extLst>
      <p:ext uri="{BB962C8B-B14F-4D97-AF65-F5344CB8AC3E}">
        <p14:creationId xmlns:p14="http://schemas.microsoft.com/office/powerpoint/2010/main" val="159076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linkerdecompensatie</a:t>
            </a:r>
            <a:br>
              <a:rPr lang="nl-NL" dirty="0"/>
            </a:br>
            <a:r>
              <a:rPr lang="nl-NL" dirty="0"/>
              <a:t>Longoedeem ook wel astma cardiale</a:t>
            </a:r>
          </a:p>
        </p:txBody>
      </p:sp>
      <p:sp>
        <p:nvSpPr>
          <p:cNvPr id="3" name="Tijdelijke aanduiding voor inhoud 2"/>
          <p:cNvSpPr>
            <a:spLocks noGrp="1"/>
          </p:cNvSpPr>
          <p:nvPr>
            <p:ph idx="1"/>
          </p:nvPr>
        </p:nvSpPr>
        <p:spPr/>
        <p:txBody>
          <a:bodyPr>
            <a:normAutofit fontScale="85000" lnSpcReduction="20000"/>
          </a:bodyPr>
          <a:lstStyle/>
          <a:p>
            <a:r>
              <a:rPr lang="nl-NL" dirty="0"/>
              <a:t>Dit begrip en wat er gebeurt hebben we al kort besproken bij eerder thema. </a:t>
            </a:r>
            <a:br>
              <a:rPr lang="nl-NL" dirty="0"/>
            </a:br>
            <a:br>
              <a:rPr lang="nl-NL" dirty="0"/>
            </a:br>
            <a:r>
              <a:rPr lang="nl-NL" dirty="0"/>
              <a:t>Wat gebeurt er in het hart/longen.</a:t>
            </a:r>
            <a:br>
              <a:rPr lang="nl-NL" dirty="0"/>
            </a:br>
            <a:r>
              <a:rPr lang="nl-NL" dirty="0"/>
              <a:t>De linker ventrikel kan het bloed uit de kleine circulatie acuut niet meer verwerken.</a:t>
            </a:r>
            <a:br>
              <a:rPr lang="nl-NL" dirty="0"/>
            </a:br>
            <a:r>
              <a:rPr lang="nl-NL" dirty="0"/>
              <a:t>Gevolg is toename van druk in de longader/longen, hierdoor blijft er vocht staan in de long capillaire, in bindweefsel van de longen en uiteindelijk in de alveoli. Hierdoor zal de gasuitwisseling steeds verder achteruitgaan en de benauwdheid neemt toe</a:t>
            </a:r>
            <a:br>
              <a:rPr lang="nl-NL" dirty="0"/>
            </a:br>
            <a:br>
              <a:rPr lang="nl-NL" dirty="0"/>
            </a:br>
            <a:r>
              <a:rPr lang="nl-NL" dirty="0"/>
              <a:t>Veelal ontstaat het in de nacht. Hoe komt dat?</a:t>
            </a:r>
            <a:br>
              <a:rPr lang="nl-NL" dirty="0"/>
            </a:br>
            <a:r>
              <a:rPr lang="nl-NL" dirty="0"/>
              <a:t>Wat je in de voorafgaand dagen ziet is gewichtstoename door extra vocht. </a:t>
            </a:r>
            <a:br>
              <a:rPr lang="nl-NL" dirty="0"/>
            </a:br>
            <a:r>
              <a:rPr lang="nl-NL" dirty="0"/>
              <a:t>Als mensen liggen is de veneuze terugvloed groter, hierdoor komt ineens veel vocht terug en dat kan het hart niet aan. </a:t>
            </a:r>
            <a:br>
              <a:rPr lang="nl-NL" dirty="0"/>
            </a:br>
            <a:r>
              <a:rPr lang="nl-NL" dirty="0"/>
              <a:t>Je ziet dan vaak een acuut beeld, snel(binnen 1 uur) benauwd, hijgend, bleek/grauw, koude huid en heftig transpirerend. Er kan ook prikkelhoest zijn en roze sputum opgegeven worden, angst onrust horen er ook bij.</a:t>
            </a:r>
            <a:br>
              <a:rPr lang="nl-NL" dirty="0"/>
            </a:br>
            <a:br>
              <a:rPr lang="nl-NL" dirty="0"/>
            </a:br>
            <a:r>
              <a:rPr lang="nl-NL" dirty="0"/>
              <a:t>Een aanleiding kan zijn een infarct, medicatie niet ingenomen, zware inspanning.</a:t>
            </a:r>
          </a:p>
        </p:txBody>
      </p:sp>
      <p:pic>
        <p:nvPicPr>
          <p:cNvPr id="4" name="Afbeelding 3"/>
          <p:cNvPicPr>
            <a:picLocks noChangeAspect="1"/>
          </p:cNvPicPr>
          <p:nvPr/>
        </p:nvPicPr>
        <p:blipFill>
          <a:blip r:embed="rId2"/>
          <a:stretch>
            <a:fillRect/>
          </a:stretch>
        </p:blipFill>
        <p:spPr>
          <a:xfrm>
            <a:off x="10006983" y="383847"/>
            <a:ext cx="1801536" cy="2751239"/>
          </a:xfrm>
          <a:prstGeom prst="rect">
            <a:avLst/>
          </a:prstGeom>
        </p:spPr>
      </p:pic>
      <p:pic>
        <p:nvPicPr>
          <p:cNvPr id="5" name="Afbeelding 4"/>
          <p:cNvPicPr>
            <a:picLocks noChangeAspect="1"/>
          </p:cNvPicPr>
          <p:nvPr/>
        </p:nvPicPr>
        <p:blipFill rotWithShape="1">
          <a:blip r:embed="rId3"/>
          <a:srcRect l="72857" b="19376"/>
          <a:stretch/>
        </p:blipFill>
        <p:spPr>
          <a:xfrm>
            <a:off x="10658658" y="3507514"/>
            <a:ext cx="1076142" cy="2257561"/>
          </a:xfrm>
          <a:prstGeom prst="rect">
            <a:avLst/>
          </a:prstGeom>
        </p:spPr>
      </p:pic>
    </p:spTree>
    <p:extLst>
      <p:ext uri="{BB962C8B-B14F-4D97-AF65-F5344CB8AC3E}">
        <p14:creationId xmlns:p14="http://schemas.microsoft.com/office/powerpoint/2010/main" val="120488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10470547" y="3321185"/>
            <a:ext cx="1514469" cy="2685057"/>
          </a:xfrm>
          <a:prstGeom prst="rect">
            <a:avLst/>
          </a:prstGeom>
        </p:spPr>
      </p:pic>
      <p:pic>
        <p:nvPicPr>
          <p:cNvPr id="4" name="Afbeelding 3"/>
          <p:cNvPicPr>
            <a:picLocks noChangeAspect="1"/>
          </p:cNvPicPr>
          <p:nvPr/>
        </p:nvPicPr>
        <p:blipFill>
          <a:blip r:embed="rId3"/>
          <a:stretch>
            <a:fillRect/>
          </a:stretch>
        </p:blipFill>
        <p:spPr>
          <a:xfrm>
            <a:off x="9955562" y="408754"/>
            <a:ext cx="1755800" cy="2609314"/>
          </a:xfrm>
          <a:prstGeom prst="rect">
            <a:avLst/>
          </a:prstGeom>
        </p:spPr>
      </p:pic>
      <p:sp>
        <p:nvSpPr>
          <p:cNvPr id="2" name="Titel 1"/>
          <p:cNvSpPr>
            <a:spLocks noGrp="1"/>
          </p:cNvSpPr>
          <p:nvPr>
            <p:ph type="title"/>
          </p:nvPr>
        </p:nvSpPr>
        <p:spPr/>
        <p:txBody>
          <a:bodyPr/>
          <a:lstStyle/>
          <a:p>
            <a:r>
              <a:rPr lang="nl-NL" dirty="0"/>
              <a:t>Rechter </a:t>
            </a:r>
            <a:r>
              <a:rPr lang="nl-NL" dirty="0" err="1"/>
              <a:t>decompensatio</a:t>
            </a:r>
            <a:endParaRPr lang="nl-NL" dirty="0"/>
          </a:p>
        </p:txBody>
      </p:sp>
      <p:sp>
        <p:nvSpPr>
          <p:cNvPr id="3" name="Tijdelijke aanduiding voor inhoud 2"/>
          <p:cNvSpPr>
            <a:spLocks noGrp="1"/>
          </p:cNvSpPr>
          <p:nvPr>
            <p:ph idx="1"/>
          </p:nvPr>
        </p:nvSpPr>
        <p:spPr>
          <a:xfrm>
            <a:off x="1024127" y="1982882"/>
            <a:ext cx="9720073" cy="4023360"/>
          </a:xfrm>
        </p:spPr>
        <p:txBody>
          <a:bodyPr/>
          <a:lstStyle/>
          <a:p>
            <a:r>
              <a:rPr lang="nl-NL" dirty="0"/>
              <a:t>Hoe verder de linker decompensatie uitbreidt, hoe meer belasting er op de rechterharthelft komt.</a:t>
            </a:r>
            <a:br>
              <a:rPr lang="nl-NL" dirty="0"/>
            </a:br>
            <a:r>
              <a:rPr lang="nl-NL" dirty="0"/>
              <a:t>Op een gegeven moment is de druk te groot en ontstaat </a:t>
            </a:r>
            <a:r>
              <a:rPr lang="nl-NL" dirty="0" err="1"/>
              <a:t>rechterdecompensatio</a:t>
            </a:r>
            <a:br>
              <a:rPr lang="nl-NL" dirty="0"/>
            </a:br>
            <a:br>
              <a:rPr lang="nl-NL" dirty="0"/>
            </a:br>
            <a:r>
              <a:rPr lang="nl-NL" dirty="0"/>
              <a:t>Maar rechterhartfalen kan ook ontstaan door: pulmonale stenose, longembolie of kleplijden.</a:t>
            </a:r>
            <a:br>
              <a:rPr lang="nl-NL" dirty="0"/>
            </a:br>
            <a:br>
              <a:rPr lang="nl-NL" dirty="0"/>
            </a:br>
            <a:r>
              <a:rPr lang="nl-NL" dirty="0"/>
              <a:t>Wat zie je gebeuren?</a:t>
            </a:r>
            <a:br>
              <a:rPr lang="nl-NL" dirty="0"/>
            </a:br>
            <a:r>
              <a:rPr lang="nl-NL" dirty="0"/>
              <a:t>Een verhoogde vullingsdruk in de rechterventrikel, geeft een verhoogde druk op hele veneuze systeem en uiteindelijk op capillaire netwerk. De verhoogde druk op capillaire geeft uittreden van vocht in de organen van buik en vaak benen. Er kan ook rond/bij de lever oedeem ontstaan en de lever kan vergoot zijn.</a:t>
            </a:r>
          </a:p>
        </p:txBody>
      </p:sp>
    </p:spTree>
    <p:extLst>
      <p:ext uri="{BB962C8B-B14F-4D97-AF65-F5344CB8AC3E}">
        <p14:creationId xmlns:p14="http://schemas.microsoft.com/office/powerpoint/2010/main" val="125108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 Lees onderstaande en vertel me wat ik heb?</a:t>
            </a:r>
          </a:p>
        </p:txBody>
      </p:sp>
      <p:sp>
        <p:nvSpPr>
          <p:cNvPr id="3" name="Tijdelijke aanduiding voor inhoud 2"/>
          <p:cNvSpPr>
            <a:spLocks noGrp="1"/>
          </p:cNvSpPr>
          <p:nvPr>
            <p:ph idx="1"/>
          </p:nvPr>
        </p:nvSpPr>
        <p:spPr/>
        <p:txBody>
          <a:bodyPr/>
          <a:lstStyle/>
          <a:p>
            <a:r>
              <a:rPr lang="nl-NL" dirty="0"/>
              <a:t>Als er een snelle ophoping is van een kleine hoeveelheid bloed in het pericard.. Hierdoor is het hart niet meer instaat om zich te vullen tijdens of om bloed uit te pompen.</a:t>
            </a:r>
            <a:br>
              <a:rPr lang="nl-NL" dirty="0"/>
            </a:br>
            <a:endParaRPr lang="nl-NL" dirty="0"/>
          </a:p>
          <a:p>
            <a:r>
              <a:rPr lang="nl-NL" dirty="0"/>
              <a:t>Welke klachten heeft de patiënt?</a:t>
            </a:r>
            <a:br>
              <a:rPr lang="nl-NL" dirty="0"/>
            </a:br>
            <a:r>
              <a:rPr lang="nl-NL" dirty="0"/>
              <a:t>RR 95/43, P123, uitgezette/gestuwde hals venen, dyspnoe</a:t>
            </a:r>
          </a:p>
          <a:p>
            <a:endParaRPr lang="nl-NL" dirty="0"/>
          </a:p>
          <a:p>
            <a:r>
              <a:rPr lang="nl-NL" dirty="0"/>
              <a:t>Welk ziektebeeld kun je dit bij zien?</a:t>
            </a:r>
          </a:p>
          <a:p>
            <a:r>
              <a:rPr lang="nl-NL" dirty="0" err="1"/>
              <a:t>Tamponade</a:t>
            </a:r>
            <a:r>
              <a:rPr lang="nl-NL" dirty="0"/>
              <a:t> </a:t>
            </a:r>
          </a:p>
        </p:txBody>
      </p:sp>
    </p:spTree>
    <p:extLst>
      <p:ext uri="{BB962C8B-B14F-4D97-AF65-F5344CB8AC3E}">
        <p14:creationId xmlns:p14="http://schemas.microsoft.com/office/powerpoint/2010/main" val="17856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zat het ook al weer</a:t>
            </a:r>
          </a:p>
        </p:txBody>
      </p:sp>
      <p:pic>
        <p:nvPicPr>
          <p:cNvPr id="4" name="Tijdelijke aanduiding voor inhoud 3"/>
          <p:cNvPicPr>
            <a:picLocks noGrp="1" noChangeAspect="1"/>
          </p:cNvPicPr>
          <p:nvPr>
            <p:ph idx="1"/>
          </p:nvPr>
        </p:nvPicPr>
        <p:blipFill>
          <a:blip r:embed="rId2"/>
          <a:stretch>
            <a:fillRect/>
          </a:stretch>
        </p:blipFill>
        <p:spPr>
          <a:xfrm>
            <a:off x="1024128" y="1744161"/>
            <a:ext cx="4392414" cy="4860655"/>
          </a:xfrm>
          <a:prstGeom prst="rect">
            <a:avLst/>
          </a:prstGeom>
        </p:spPr>
      </p:pic>
      <p:pic>
        <p:nvPicPr>
          <p:cNvPr id="6" name="Afbeelding 5"/>
          <p:cNvPicPr>
            <a:picLocks noChangeAspect="1"/>
          </p:cNvPicPr>
          <p:nvPr/>
        </p:nvPicPr>
        <p:blipFill>
          <a:blip r:embed="rId3"/>
          <a:stretch>
            <a:fillRect/>
          </a:stretch>
        </p:blipFill>
        <p:spPr>
          <a:xfrm>
            <a:off x="5770068" y="1618405"/>
            <a:ext cx="5882001" cy="4884838"/>
          </a:xfrm>
          <a:prstGeom prst="rect">
            <a:avLst/>
          </a:prstGeom>
        </p:spPr>
      </p:pic>
    </p:spTree>
    <p:extLst>
      <p:ext uri="{BB962C8B-B14F-4D97-AF65-F5344CB8AC3E}">
        <p14:creationId xmlns:p14="http://schemas.microsoft.com/office/powerpoint/2010/main" val="95837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9318172" y="1254959"/>
            <a:ext cx="2381250" cy="1914525"/>
          </a:xfrm>
          <a:prstGeom prst="rect">
            <a:avLst/>
          </a:prstGeom>
        </p:spPr>
      </p:pic>
      <p:sp>
        <p:nvSpPr>
          <p:cNvPr id="2" name="Titel 1"/>
          <p:cNvSpPr>
            <a:spLocks noGrp="1"/>
          </p:cNvSpPr>
          <p:nvPr>
            <p:ph type="title"/>
          </p:nvPr>
        </p:nvSpPr>
        <p:spPr>
          <a:xfrm>
            <a:off x="1024128" y="585216"/>
            <a:ext cx="7876032" cy="1499616"/>
          </a:xfrm>
        </p:spPr>
        <p:txBody>
          <a:bodyPr/>
          <a:lstStyle/>
          <a:p>
            <a:endParaRPr lang="nl-NL" dirty="0"/>
          </a:p>
        </p:txBody>
      </p:sp>
      <p:pic>
        <p:nvPicPr>
          <p:cNvPr id="1026" name="Picture 2" descr="Afbeeldingsresultaat voor standaard afleidingen I II 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517" y="3531326"/>
            <a:ext cx="2857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7"/>
          <p:cNvSpPr>
            <a:spLocks noGrp="1"/>
          </p:cNvSpPr>
          <p:nvPr>
            <p:ph idx="1"/>
          </p:nvPr>
        </p:nvSpPr>
        <p:spPr>
          <a:xfrm>
            <a:off x="1024128" y="2286000"/>
            <a:ext cx="6421701" cy="4023360"/>
          </a:xfrm>
        </p:spPr>
        <p:txBody>
          <a:bodyPr/>
          <a:lstStyle/>
          <a:p>
            <a:r>
              <a:rPr lang="nl-NL" dirty="0"/>
              <a:t>Als er ischemie is in de hartspier kunnen we dat zien omdat meestal het ritme dan niet meer op de basislijn komt.</a:t>
            </a:r>
            <a:br>
              <a:rPr lang="nl-NL" dirty="0"/>
            </a:br>
            <a:br>
              <a:rPr lang="nl-NL" dirty="0"/>
            </a:br>
            <a:r>
              <a:rPr lang="nl-NL" dirty="0"/>
              <a:t>Blijft hij boven de basislijn spreken we van elevaties en als ze erg hoog zijn noem je dit vlaggen</a:t>
            </a:r>
            <a:br>
              <a:rPr lang="nl-NL" dirty="0"/>
            </a:br>
            <a:br>
              <a:rPr lang="nl-NL" dirty="0"/>
            </a:br>
            <a:r>
              <a:rPr lang="nl-NL" dirty="0"/>
              <a:t>Blijven ze onder de basislijn spreken we van depressies </a:t>
            </a:r>
          </a:p>
        </p:txBody>
      </p:sp>
      <p:pic>
        <p:nvPicPr>
          <p:cNvPr id="10" name="Afbeelding 9"/>
          <p:cNvPicPr>
            <a:picLocks noChangeAspect="1"/>
          </p:cNvPicPr>
          <p:nvPr/>
        </p:nvPicPr>
        <p:blipFill>
          <a:blip r:embed="rId4"/>
          <a:stretch>
            <a:fillRect/>
          </a:stretch>
        </p:blipFill>
        <p:spPr>
          <a:xfrm>
            <a:off x="2634808" y="4743500"/>
            <a:ext cx="3749856" cy="1976065"/>
          </a:xfrm>
          <a:prstGeom prst="rect">
            <a:avLst/>
          </a:prstGeom>
        </p:spPr>
      </p:pic>
    </p:spTree>
    <p:extLst>
      <p:ext uri="{BB962C8B-B14F-4D97-AF65-F5344CB8AC3E}">
        <p14:creationId xmlns:p14="http://schemas.microsoft.com/office/powerpoint/2010/main" val="4218429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803</TotalTime>
  <Words>1211</Words>
  <Application>Microsoft Office PowerPoint</Application>
  <PresentationFormat>Breedbeeld</PresentationFormat>
  <Paragraphs>51</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FrankRuehl</vt:lpstr>
      <vt:lpstr>Georgia</vt:lpstr>
      <vt:lpstr>Tw Cen MT</vt:lpstr>
      <vt:lpstr>Tw Cen MT Condensed</vt:lpstr>
      <vt:lpstr>Wingdings 3</vt:lpstr>
      <vt:lpstr>Integraal</vt:lpstr>
      <vt:lpstr>Hartfalen en basisbeginselen ritmebeoordeling</vt:lpstr>
      <vt:lpstr>Inhoud van deze les</vt:lpstr>
      <vt:lpstr>Hartfalen =</vt:lpstr>
      <vt:lpstr>Decompensatio cordis</vt:lpstr>
      <vt:lpstr>linkerdecompensatie Longoedeem ook wel astma cardiale</vt:lpstr>
      <vt:lpstr>Rechter decompensatio</vt:lpstr>
      <vt:lpstr>Vraag? Lees onderstaande en vertel me wat ik heb?</vt:lpstr>
      <vt:lpstr>Hoe zat het ook al weer</vt:lpstr>
      <vt:lpstr>PowerPoint-presentatie</vt:lpstr>
      <vt:lpstr>Als een patiënt dit heeft, dan is er een infarct aan de gang</vt:lpstr>
      <vt:lpstr>PowerPoint-presentatie</vt:lpstr>
      <vt:lpstr>Als we nu een ritme moeten beoordelen gaan we als volgt te werk</vt:lpstr>
      <vt:lpstr>PowerPoint-presentatie</vt:lpstr>
      <vt:lpstr>PowerPoint-presentatie</vt:lpstr>
      <vt:lpstr>PowerPoint-presentatie</vt:lpstr>
      <vt:lpstr>Voor extra informatie, of oefenmateriaal</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Hartfalen en basisbeginselen ritmebeoordeling</dc:title>
  <dc:creator>Lizette Bazen</dc:creator>
  <cp:lastModifiedBy>Lizette Bazen</cp:lastModifiedBy>
  <cp:revision>38</cp:revision>
  <dcterms:created xsi:type="dcterms:W3CDTF">2019-04-23T04:33:48Z</dcterms:created>
  <dcterms:modified xsi:type="dcterms:W3CDTF">2022-08-29T14:34:26Z</dcterms:modified>
</cp:coreProperties>
</file>